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9"/>
  </p:notesMasterIdLst>
  <p:handoutMasterIdLst>
    <p:handoutMasterId r:id="rId20"/>
  </p:handoutMasterIdLst>
  <p:sldIdLst>
    <p:sldId id="310" r:id="rId5"/>
    <p:sldId id="317" r:id="rId6"/>
    <p:sldId id="331" r:id="rId7"/>
    <p:sldId id="327" r:id="rId8"/>
    <p:sldId id="312" r:id="rId9"/>
    <p:sldId id="330" r:id="rId10"/>
    <p:sldId id="325" r:id="rId11"/>
    <p:sldId id="326" r:id="rId12"/>
    <p:sldId id="321" r:id="rId13"/>
    <p:sldId id="328" r:id="rId14"/>
    <p:sldId id="329" r:id="rId15"/>
    <p:sldId id="322" r:id="rId16"/>
    <p:sldId id="332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15A59-5664-50B1-A80A-DF37E78938F3}" v="4" dt="2025-05-30T12:13:56.568"/>
    <p1510:client id="{83E59E56-AD1B-1C1B-CE14-AE6FBB53628B}" v="857" dt="2025-06-01T11:33:17.704"/>
    <p1510:client id="{9023CAB9-EE91-6D5B-C2A7-A4BF43B0CCA5}" v="9" dt="2025-05-30T12:27:12.901"/>
    <p1510:client id="{9B1C16B9-FCEB-B16E-F7C3-A801E5528B11}" v="2" dt="2025-05-30T14:49:06.584"/>
    <p1510:client id="{B6BD0CC7-7B3B-AFB9-9D10-89E9B5BE3765}" v="25" dt="2025-05-30T13:36:27.823"/>
    <p1510:client id="{DF60D086-BC2D-6B0E-C04D-15735D4100BA}" v="106" dt="2025-05-30T11:43:29.509"/>
    <p1510:client id="{E5397C5D-3F5F-5C7A-38C7-CA78B0A040DF}" v="765" dt="2025-05-30T14:10:17.45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3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6/1/2025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6/1/2025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6/1/2025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6/1/2025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6/1/2025</a:t>
            </a:fld>
            <a:endParaRPr lang="en-US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427882"/>
            <a:ext cx="5091864" cy="2312692"/>
          </a:xfrm>
        </p:spPr>
        <p:txBody>
          <a:bodyPr anchor="b"/>
          <a:lstStyle/>
          <a:p>
            <a:r>
              <a:rPr lang="en-US"/>
              <a:t>Computer VISION </a:t>
            </a:r>
            <a:br>
              <a:rPr lang="en-US"/>
            </a:br>
            <a:br>
              <a:rPr lang="en-US"/>
            </a:br>
            <a:r>
              <a:rPr lang="en-US"/>
              <a:t>ULTRAVISION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3678395"/>
            <a:ext cx="5091864" cy="2647339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" name="Picture Placeholder 7" descr="Low angle view of a building">
            <a:extLst>
              <a:ext uri="{FF2B5EF4-FFF2-40B4-BE49-F238E27FC236}">
                <a16:creationId xmlns:a16="http://schemas.microsoft.com/office/drawing/2014/main" id="{67D960B2-8A54-F8C8-80BB-D238AE8EBA3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F45C2C0-54FA-3BF9-54A1-71B2FE17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7880B-7787-E702-C32C-62E5D0EFF48B}"/>
              </a:ext>
            </a:extLst>
          </p:cNvPr>
          <p:cNvSpPr txBox="1"/>
          <p:nvPr/>
        </p:nvSpPr>
        <p:spPr>
          <a:xfrm>
            <a:off x="542472" y="3178207"/>
            <a:ext cx="474987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Anggota tim:</a:t>
            </a:r>
            <a:endParaRPr lang="en-US" sz="3200" dirty="0"/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Farzan Aziz </a:t>
            </a:r>
            <a:r>
              <a:rPr lang="en-US" sz="3200" err="1"/>
              <a:t>Fajarrudin</a:t>
            </a:r>
            <a:r>
              <a:rPr lang="en-US" sz="3200" dirty="0"/>
              <a:t> </a:t>
            </a:r>
          </a:p>
          <a:p>
            <a:pPr marL="342900" indent="-342900">
              <a:buAutoNum type="arabicPeriod"/>
            </a:pPr>
            <a:r>
              <a:rPr lang="en-US" sz="3200" dirty="0"/>
              <a:t>Adelia</a:t>
            </a:r>
          </a:p>
          <a:p>
            <a:pPr marL="342900" indent="-342900">
              <a:buAutoNum type="arabicPeriod"/>
            </a:pPr>
            <a:r>
              <a:rPr lang="en-US" sz="3200" dirty="0"/>
              <a:t>Steven </a:t>
            </a:r>
            <a:r>
              <a:rPr lang="en-US" sz="3200" err="1"/>
              <a:t>Tjayadi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80DD7-0773-6B6F-EADC-480A4B59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FBE829-DE4A-2B12-0D30-7AA04199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Hasil Model RESNET</a:t>
            </a:r>
          </a:p>
        </p:txBody>
      </p:sp>
      <p:pic>
        <p:nvPicPr>
          <p:cNvPr id="2" name="Content Placeholder 1" descr="A person with a beard&#10;&#10;AI-generated content may be incorrect.">
            <a:extLst>
              <a:ext uri="{FF2B5EF4-FFF2-40B4-BE49-F238E27FC236}">
                <a16:creationId xmlns:a16="http://schemas.microsoft.com/office/drawing/2014/main" id="{337495C8-8433-A974-0CBE-9044798AA6E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594388" y="211859"/>
            <a:ext cx="7217823" cy="32140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6E318-7C9F-208A-43BC-D81E12CFEB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024B-A54C-8830-685C-AC98ABB4FF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6/1/2025</a:t>
            </a:fld>
            <a:endParaRPr lang="en-US"/>
          </a:p>
        </p:txBody>
      </p:sp>
      <p:pic>
        <p:nvPicPr>
          <p:cNvPr id="10" name="Picture 9" descr="A screenshot of a white screen&#10;&#10;AI-generated content may be incorrect.">
            <a:extLst>
              <a:ext uri="{FF2B5EF4-FFF2-40B4-BE49-F238E27FC236}">
                <a16:creationId xmlns:a16="http://schemas.microsoft.com/office/drawing/2014/main" id="{6FBD9E09-F251-DB6B-735F-F7B5EED3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" y="3433481"/>
            <a:ext cx="6840500" cy="34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0DB1-E5DE-CE7F-62BF-CE5D7BA72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B7D961-31D6-79E0-EFCE-A108C9D4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66" y="203049"/>
            <a:ext cx="3689499" cy="2084268"/>
          </a:xfrm>
        </p:spPr>
        <p:txBody>
          <a:bodyPr/>
          <a:lstStyle/>
          <a:p>
            <a:r>
              <a:rPr lang="en-US"/>
              <a:t>Hasil Model GOOGLENET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F3445-2A28-780B-80D9-D30BCE247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375B-F3EB-75AC-6713-AFB880613C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6/1/2025</a:t>
            </a:fld>
            <a:endParaRPr lang="en-US"/>
          </a:p>
        </p:txBody>
      </p:sp>
      <p:pic>
        <p:nvPicPr>
          <p:cNvPr id="10" name="Picture 9" descr="A collage of men and women&#10;&#10;AI-generated content may be incorrect.">
            <a:extLst>
              <a:ext uri="{FF2B5EF4-FFF2-40B4-BE49-F238E27FC236}">
                <a16:creationId xmlns:a16="http://schemas.microsoft.com/office/drawing/2014/main" id="{A025DFCD-3BC1-3958-56A9-5FB9A29E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27" y="-558"/>
            <a:ext cx="7270935" cy="4718794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480A3869-66D3-3CDE-B46F-6DAF15B2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1" y="4173972"/>
            <a:ext cx="7153918" cy="24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/>
              <a:t>Conclusion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1643061"/>
          </a:xfrm>
        </p:spPr>
        <p:txBody>
          <a:bodyPr vert="horz" lIns="91440" tIns="0" rIns="0" bIns="0" rtlCol="0" anchor="t">
            <a:noAutofit/>
          </a:bodyPr>
          <a:lstStyle/>
          <a:p>
            <a:r>
              <a:rPr lang="en-US" err="1"/>
              <a:t>Menggunakan</a:t>
            </a:r>
            <a:r>
              <a:rPr lang="en-US" dirty="0"/>
              <a:t> </a:t>
            </a:r>
            <a:r>
              <a:rPr lang="en-US" err="1"/>
              <a:t>metode</a:t>
            </a:r>
            <a:r>
              <a:rPr lang="en-US"/>
              <a:t> VGG, ResNet, dan </a:t>
            </a:r>
            <a:r>
              <a:rPr lang="en-US" err="1"/>
              <a:t>GoogleNet</a:t>
            </a:r>
            <a:r>
              <a:rPr lang="en-US" dirty="0"/>
              <a:t> </a:t>
            </a:r>
            <a:r>
              <a:rPr lang="en-US" err="1"/>
              <a:t>dapat</a:t>
            </a:r>
            <a:r>
              <a:rPr lang="en-US" dirty="0"/>
              <a:t> </a:t>
            </a:r>
            <a:r>
              <a:rPr lang="en-US" err="1"/>
              <a:t>membantu</a:t>
            </a:r>
            <a:r>
              <a:rPr lang="en-US" dirty="0"/>
              <a:t> </a:t>
            </a:r>
            <a:r>
              <a:rPr lang="en-US" err="1"/>
              <a:t>membandingkan</a:t>
            </a:r>
            <a:r>
              <a:rPr lang="en-US" dirty="0"/>
              <a:t> </a:t>
            </a:r>
            <a:r>
              <a:rPr lang="en-US" err="1"/>
              <a:t>dalam</a:t>
            </a:r>
            <a:r>
              <a:rPr lang="en-US" dirty="0"/>
              <a:t> </a:t>
            </a:r>
            <a:r>
              <a:rPr lang="en-US" err="1"/>
              <a:t>memprediksi</a:t>
            </a:r>
            <a:r>
              <a:rPr lang="en-US" dirty="0"/>
              <a:t> </a:t>
            </a:r>
            <a:r>
              <a:rPr lang="en-US" err="1"/>
              <a:t>klasifikasi</a:t>
            </a:r>
            <a:r>
              <a:rPr lang="en-US" dirty="0"/>
              <a:t> </a:t>
            </a:r>
            <a:r>
              <a:rPr lang="en-US" err="1"/>
              <a:t>wajah</a:t>
            </a:r>
            <a:r>
              <a:rPr lang="en-US" dirty="0"/>
              <a:t> </a:t>
            </a:r>
            <a:r>
              <a:rPr lang="en-US" err="1"/>
              <a:t>berdasarkan</a:t>
            </a:r>
            <a:r>
              <a:rPr lang="en-US"/>
              <a:t> gender </a:t>
            </a:r>
            <a:r>
              <a:rPr lang="en-US" err="1"/>
              <a:t>pria</a:t>
            </a:r>
            <a:r>
              <a:rPr lang="en-US" dirty="0"/>
              <a:t> </a:t>
            </a:r>
            <a:r>
              <a:rPr lang="en-US"/>
              <a:t>dan wanita. 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A collage of a person&#10;&#10;AI-generated content may be incorrect.">
            <a:extLst>
              <a:ext uri="{FF2B5EF4-FFF2-40B4-BE49-F238E27FC236}">
                <a16:creationId xmlns:a16="http://schemas.microsoft.com/office/drawing/2014/main" id="{F79F23CA-5A72-4256-5D6B-2681FC9C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3" y="1717862"/>
            <a:ext cx="5211295" cy="34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A7AD6-3C6A-68FB-9F95-FDEE8A690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6557-7EFB-092C-4B72-8DAEA71E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/>
              <a:t>IMPROVEMENT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DFB32-D41A-EF2A-93F2-64813651D6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1643061"/>
          </a:xfrm>
        </p:spPr>
        <p:txBody>
          <a:bodyPr vert="horz" lIns="91440" tIns="0" rIns="0" bIns="0" rtlCol="0" anchor="t">
            <a:noAutofit/>
          </a:bodyPr>
          <a:lstStyle/>
          <a:p>
            <a:r>
              <a:rPr lang="en-US"/>
              <a:t>Untuk project ini perlu </a:t>
            </a:r>
            <a:r>
              <a:rPr lang="en-US" dirty="0"/>
              <a:t>pengembangan lebih lanjut terutama untuk bagian VGG dan ResNet agar mendapat pelatihan yang lebih cepat dan akurat. 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DCAD8-9D34-02C1-DB51-C4196B6E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6E51-D886-972E-FD4F-40EB3088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3E3A3BA-2E96-C1F2-E3AE-3B1EA28B6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A collage of a person&#10;&#10;AI-generated content may be incorrect.">
            <a:extLst>
              <a:ext uri="{FF2B5EF4-FFF2-40B4-BE49-F238E27FC236}">
                <a16:creationId xmlns:a16="http://schemas.microsoft.com/office/drawing/2014/main" id="{3A3C2487-C8C7-F88A-C8F5-F2093B33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3" y="1717862"/>
            <a:ext cx="5211295" cy="34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BA929-699D-C849-B9FE-E2561271E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1A6279-193C-575B-8B5B-2DD21DC33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Placeholder 7" descr="A person walking on a crosswalk">
            <a:extLst>
              <a:ext uri="{FF2B5EF4-FFF2-40B4-BE49-F238E27FC236}">
                <a16:creationId xmlns:a16="http://schemas.microsoft.com/office/drawing/2014/main" id="{595C53C1-B9AF-460C-5ADF-5F9498571B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802" y="0"/>
            <a:ext cx="6619138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30A5E-295F-EDB1-5BA1-B9E41E7BC3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2C17-2A35-008E-0C6B-4BF66328FE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51285"/>
            <a:ext cx="4533398" cy="712427"/>
          </a:xfrm>
        </p:spPr>
        <p:txBody>
          <a:bodyPr/>
          <a:lstStyle/>
          <a:p>
            <a:r>
              <a:rPr lang="en-US"/>
              <a:t>Project 1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1692896"/>
            <a:ext cx="4533398" cy="4532107"/>
          </a:xfrm>
        </p:spPr>
        <p:txBody>
          <a:bodyPr vert="horz" lIns="91440" tIns="91440" rIns="0" bIns="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/>
              <a:t>Project Background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/>
              <a:t>Objective and Dataset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/>
              <a:t>Model Comparison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/>
              <a:t>VGG 16</a:t>
            </a:r>
          </a:p>
          <a:p>
            <a:r>
              <a:rPr lang="en-US"/>
              <a:t>5.   ResNet 50</a:t>
            </a:r>
          </a:p>
          <a:p>
            <a:r>
              <a:rPr lang="en-US"/>
              <a:t>6.   GoogleNet</a:t>
            </a:r>
            <a:endParaRPr lang="en-US" dirty="0"/>
          </a:p>
          <a:p>
            <a:r>
              <a:rPr lang="en-US"/>
              <a:t>7.   Hasil Model VGG 16, ResNet 50, dan GoogleNet</a:t>
            </a:r>
            <a:endParaRPr lang="en-US" dirty="0"/>
          </a:p>
          <a:p>
            <a:r>
              <a:rPr lang="en-US"/>
              <a:t>8.   Conclusion</a:t>
            </a:r>
          </a:p>
          <a:p>
            <a:r>
              <a:rPr lang="en-US"/>
              <a:t>9.   Improvement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A4910-3376-0481-387F-E55213AC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0CFCF-1F86-9152-53DC-E7582271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368" y="169433"/>
            <a:ext cx="5116104" cy="1115837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BACKGROUnd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D2FCF-C145-02A6-E005-A3AED006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312" y="1603248"/>
            <a:ext cx="5609161" cy="4498488"/>
          </a:xfrm>
        </p:spPr>
        <p:txBody>
          <a:bodyPr vert="horz" lIns="91440" tIns="91440" rIns="0" bIns="0" rtlCol="0" anchor="t">
            <a:noAutofit/>
          </a:bodyPr>
          <a:lstStyle/>
          <a:p>
            <a:pPr algn="just"/>
            <a:r>
              <a:rPr lang="en-US"/>
              <a:t> </a:t>
            </a:r>
            <a:r>
              <a:rPr lang="en-US" dirty="0"/>
              <a:t>Dalam waktu kurun sekarang ini, dalam menentukan pria dan wanita bakal sangat dibutuhkan untuk dapat menentukan lawan bicara dan lain-lain agar dapat saling menlengkapi satu sama lain. Dengan kondisi penduduk yang sangat banyak dan berbagai wilayah akan sangat membutuhkan yang </a:t>
            </a:r>
            <a:r>
              <a:rPr lang="en-US"/>
              <a:t>namanya otomatisasi dan analisis data yang akurat. </a:t>
            </a:r>
          </a:p>
          <a:p>
            <a:pPr algn="just"/>
            <a:endParaRPr lang="en-US" dirty="0"/>
          </a:p>
          <a:p>
            <a:pPr algn="just"/>
            <a:r>
              <a:rPr lang="en-US"/>
              <a:t> </a:t>
            </a:r>
            <a:r>
              <a:rPr lang="en-US" dirty="0"/>
              <a:t>Sehingga dalam project yang dibuat ini, tim kami melakukan klasifikasi gender pria dan wanita </a:t>
            </a:r>
            <a:r>
              <a:rPr lang="en-US"/>
              <a:t>menggunakan model vgg, resnet, dan Googlenet.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15019-E106-8657-52E6-599A7E5C33A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76A45-BBF8-D258-53F9-A3F75B8ADF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C4138-3028-370E-A470-ABF0D2AF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15BDE7F-041D-9764-47AF-0B7B80C9CF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FFF91-8CCE-6E28-33B6-72376036B57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784B3-8680-2EC8-E45D-1167C1D60D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AAC23-709E-1712-17E2-8B0FBD5F54A2}"/>
              </a:ext>
            </a:extLst>
          </p:cNvPr>
          <p:cNvSpPr txBox="1"/>
          <p:nvPr/>
        </p:nvSpPr>
        <p:spPr>
          <a:xfrm>
            <a:off x="6092723" y="1332271"/>
            <a:ext cx="542249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 err="1"/>
              <a:t>Objektif</a:t>
            </a:r>
            <a:r>
              <a:rPr lang="en-US" b="1"/>
              <a:t> :</a:t>
            </a:r>
            <a:r>
              <a:rPr lang="en-US"/>
              <a:t> </a:t>
            </a:r>
            <a:r>
              <a:rPr lang="en-US" err="1"/>
              <a:t>Mengk</a:t>
            </a:r>
            <a:r>
              <a:rPr lang="en-US" i="1" err="1"/>
              <a:t>lasifikasi</a:t>
            </a:r>
            <a:r>
              <a:rPr lang="en-US" i="1"/>
              <a:t> gender </a:t>
            </a:r>
            <a:r>
              <a:rPr lang="en-US" i="1" err="1"/>
              <a:t>dari</a:t>
            </a:r>
            <a:r>
              <a:rPr lang="en-US" i="1"/>
              <a:t> </a:t>
            </a:r>
            <a:r>
              <a:rPr lang="en-US" i="1" err="1"/>
              <a:t>wajah</a:t>
            </a:r>
            <a:r>
              <a:rPr lang="en-US" i="1"/>
              <a:t> </a:t>
            </a:r>
            <a:r>
              <a:rPr lang="en-US" i="1" err="1"/>
              <a:t>manusia</a:t>
            </a:r>
            <a:r>
              <a:rPr lang="en-US" i="1"/>
              <a:t> </a:t>
            </a:r>
            <a:r>
              <a:rPr lang="en-US" i="1" err="1"/>
              <a:t>menggunakan</a:t>
            </a:r>
            <a:r>
              <a:rPr lang="en-US" i="1"/>
              <a:t> CNN </a:t>
            </a:r>
            <a:r>
              <a:rPr lang="en-US" i="1" err="1"/>
              <a:t>arsitektur</a:t>
            </a:r>
            <a:r>
              <a:rPr lang="en-US" i="1"/>
              <a:t> VGG, ResNet, dan </a:t>
            </a:r>
            <a:r>
              <a:rPr lang="en-US" i="1" err="1"/>
              <a:t>GoogLeNet</a:t>
            </a:r>
            <a:r>
              <a:rPr lang="en-US" i="1"/>
              <a:t>”</a:t>
            </a:r>
          </a:p>
          <a:p>
            <a:endParaRPr lang="en-US"/>
          </a:p>
          <a:p>
            <a:pPr marL="228600" indent="-228600">
              <a:buFont typeface=""/>
              <a:buChar char="•"/>
            </a:pPr>
            <a:r>
              <a:rPr lang="en-US" b="1"/>
              <a:t>Dataset:</a:t>
            </a:r>
            <a:r>
              <a:rPr lang="en-US"/>
              <a:t> </a:t>
            </a:r>
          </a:p>
          <a:p>
            <a:pPr lvl="1">
              <a:buFont typeface="Courier New"/>
              <a:buChar char="o"/>
            </a:pPr>
            <a:r>
              <a:rPr lang="en-US" b="1">
                <a:ea typeface="+mn-lt"/>
                <a:cs typeface="+mn-lt"/>
              </a:rPr>
              <a:t>Nama:</a:t>
            </a:r>
            <a:r>
              <a:rPr lang="en-US">
                <a:ea typeface="+mn-lt"/>
                <a:cs typeface="+mn-lt"/>
              </a:rPr>
              <a:t> Custom Face Gender Dataset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b="1" err="1">
                <a:ea typeface="+mn-lt"/>
                <a:cs typeface="+mn-lt"/>
              </a:rPr>
              <a:t>Sumber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Koleksi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pribadi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lvl="1">
              <a:buFont typeface="Courier New"/>
              <a:buChar char="o"/>
            </a:pPr>
            <a:r>
              <a:rPr lang="en-US" b="1" err="1">
                <a:ea typeface="+mn-lt"/>
                <a:cs typeface="+mn-lt"/>
              </a:rPr>
              <a:t>Jumlah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gambar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5.000 </a:t>
            </a:r>
            <a:r>
              <a:rPr lang="en-US" err="1">
                <a:ea typeface="+mn-lt"/>
                <a:cs typeface="+mn-lt"/>
              </a:rPr>
              <a:t>gambar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wajah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b="1" err="1">
                <a:ea typeface="+mn-lt"/>
                <a:cs typeface="+mn-lt"/>
              </a:rPr>
              <a:t>Kelas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2 (Male: unknown, Female: unknown)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b="1">
                <a:ea typeface="+mn-lt"/>
                <a:cs typeface="+mn-lt"/>
              </a:rPr>
              <a:t>Format:</a:t>
            </a:r>
            <a:r>
              <a:rPr lang="en-US">
                <a:ea typeface="+mn-lt"/>
                <a:cs typeface="+mn-lt"/>
              </a:rPr>
              <a:t> JPG (178x218), </a:t>
            </a:r>
            <a:r>
              <a:rPr lang="en-US" err="1">
                <a:ea typeface="+mn-lt"/>
                <a:cs typeface="+mn-lt"/>
              </a:rPr>
              <a:t>diresize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ke</a:t>
            </a:r>
            <a:r>
              <a:rPr lang="en-US">
                <a:ea typeface="+mn-lt"/>
                <a:cs typeface="+mn-lt"/>
              </a:rPr>
              <a:t> 224x224   pixel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b="1">
                <a:ea typeface="+mn-lt"/>
                <a:cs typeface="+mn-lt"/>
              </a:rPr>
              <a:t>Label: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Disimpan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dalam</a:t>
            </a:r>
            <a:r>
              <a:rPr lang="en-US">
                <a:ea typeface="+mn-lt"/>
                <a:cs typeface="+mn-lt"/>
              </a:rPr>
              <a:t> file </a:t>
            </a:r>
            <a:r>
              <a:rPr lang="en-US">
                <a:latin typeface="Consolas"/>
              </a:rPr>
              <a:t>gender_classification.csv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b="1">
                <a:ea typeface="+mn-lt"/>
                <a:cs typeface="+mn-lt"/>
              </a:rPr>
              <a:t>Preprocessing:</a:t>
            </a:r>
            <a:r>
              <a:rPr lang="en-US">
                <a:ea typeface="+mn-lt"/>
                <a:cs typeface="+mn-lt"/>
              </a:rPr>
              <a:t> Resize, Normalize, Augmentation (Flip, Rotation)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3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pPr algn="ctr"/>
            <a:r>
              <a:rPr lang="en-US"/>
              <a:t>Model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990E4242-8CA0-457D-B3B1-7D78B4164321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A screenshot of a white and black text&#10;&#10;AI-generated content may be incorrect.">
            <a:extLst>
              <a:ext uri="{FF2B5EF4-FFF2-40B4-BE49-F238E27FC236}">
                <a16:creationId xmlns:a16="http://schemas.microsoft.com/office/drawing/2014/main" id="{6E1E4567-8356-3B61-A18C-4AD3B3CA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1" y="1604553"/>
            <a:ext cx="114871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F8EA4-593C-2866-AD76-0F85C6F3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7FB6-DC66-AE0E-7EE9-731AD975B4C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B901B-26FA-BD6C-66F5-28F471213B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B31B980-5A6B-2E26-1D90-00757A7F1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545A37-E3AA-6AD3-5903-79B0DE2399D5}"/>
              </a:ext>
            </a:extLst>
          </p:cNvPr>
          <p:cNvSpPr txBox="1">
            <a:spLocks/>
          </p:cNvSpPr>
          <p:nvPr/>
        </p:nvSpPr>
        <p:spPr>
          <a:xfrm>
            <a:off x="548647" y="195580"/>
            <a:ext cx="6569391" cy="550544"/>
          </a:xfrm>
          <a:prstGeom prst="rect">
            <a:avLst/>
          </a:prstGeom>
        </p:spPr>
        <p:txBody>
          <a:bodyPr vert="horz" lIns="91440" tIns="9144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VGG 16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A1F30D-E539-DCDB-5B22-7054B659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3" y="1049268"/>
            <a:ext cx="3749935" cy="20131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219F5B-C4B1-BC64-3E05-C9F93F19E847}"/>
              </a:ext>
            </a:extLst>
          </p:cNvPr>
          <p:cNvSpPr txBox="1"/>
          <p:nvPr/>
        </p:nvSpPr>
        <p:spPr>
          <a:xfrm>
            <a:off x="4437325" y="723974"/>
            <a:ext cx="95108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u="sng"/>
              <a:t>Normal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BDD38-44AD-FB16-198B-2F5E7D7D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674" y="1038126"/>
            <a:ext cx="4664820" cy="54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359F-4F44-65B6-4D5C-5DB29721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011B3-7869-B945-416F-5DC6AC16D35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1D1C-5A3A-5B8D-F56E-927EF67C21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59A58A1-E8FC-E814-D52A-B9E5B0526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7E59AD-893F-83D9-AF03-0DCDBC0E4699}"/>
              </a:ext>
            </a:extLst>
          </p:cNvPr>
          <p:cNvSpPr txBox="1">
            <a:spLocks/>
          </p:cNvSpPr>
          <p:nvPr/>
        </p:nvSpPr>
        <p:spPr>
          <a:xfrm>
            <a:off x="548647" y="195580"/>
            <a:ext cx="6569391" cy="550544"/>
          </a:xfrm>
          <a:prstGeom prst="rect">
            <a:avLst/>
          </a:prstGeom>
        </p:spPr>
        <p:txBody>
          <a:bodyPr vert="horz" lIns="91440" tIns="9144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Resnet 50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9335B3-8D75-3ABE-F1D3-EF41730FA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3" y="892960"/>
            <a:ext cx="7315288" cy="34757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57CC2B-5EDE-5CB7-C04F-E1F8EE2CA5A3}"/>
              </a:ext>
            </a:extLst>
          </p:cNvPr>
          <p:cNvSpPr txBox="1"/>
          <p:nvPr/>
        </p:nvSpPr>
        <p:spPr>
          <a:xfrm>
            <a:off x="392289" y="4364152"/>
            <a:ext cx="95108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u="sng"/>
              <a:t>Normal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82C724-F35B-4B4A-9E13-F3DB93081ADD}"/>
              </a:ext>
            </a:extLst>
          </p:cNvPr>
          <p:cNvSpPr txBox="1"/>
          <p:nvPr/>
        </p:nvSpPr>
        <p:spPr>
          <a:xfrm>
            <a:off x="392289" y="5421241"/>
            <a:ext cx="26797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u="sng"/>
              <a:t>With augmentation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EA7C3D0-5FF6-9EFC-2F9A-B9F0CA76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01" y="4687592"/>
            <a:ext cx="9896475" cy="3714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F040F4-C8F9-0283-7302-CD09ABF9A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75" y="5740920"/>
            <a:ext cx="98583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4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25370-B0B3-F065-F281-7BBE22A3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0D60-2F42-AA79-B3F6-365EE59D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95580"/>
            <a:ext cx="6569391" cy="550544"/>
          </a:xfrm>
        </p:spPr>
        <p:txBody>
          <a:bodyPr/>
          <a:lstStyle/>
          <a:p>
            <a:r>
              <a:rPr lang="en-US" err="1"/>
              <a:t>Googlenet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403E4-575D-35D0-F55F-34DFD5C9815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A4805-5485-8289-F534-6A41317D8E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229ABB0-9BD6-8591-68FB-986336A4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828B29-6941-F2D1-0C7D-1488FB3D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3" y="892960"/>
            <a:ext cx="7079966" cy="322925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77A8C3-D48C-3BE8-403D-A6ED8C8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141" r="198"/>
          <a:stretch>
            <a:fillRect/>
          </a:stretch>
        </p:blipFill>
        <p:spPr>
          <a:xfrm>
            <a:off x="387822" y="4765403"/>
            <a:ext cx="7664052" cy="58312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BA63A8-BC13-DF39-5771-32C7FA85A2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3724" r="134" b="-22"/>
          <a:stretch>
            <a:fillRect/>
          </a:stretch>
        </p:blipFill>
        <p:spPr>
          <a:xfrm>
            <a:off x="392308" y="5780990"/>
            <a:ext cx="8438248" cy="558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658C0-6EC9-104B-EA5F-3BF6A3254B99}"/>
              </a:ext>
            </a:extLst>
          </p:cNvPr>
          <p:cNvSpPr txBox="1"/>
          <p:nvPr/>
        </p:nvSpPr>
        <p:spPr>
          <a:xfrm>
            <a:off x="392289" y="4330535"/>
            <a:ext cx="95108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u="sng"/>
              <a:t>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1DEC5-18B5-2CAC-6463-DCD9F840D14D}"/>
              </a:ext>
            </a:extLst>
          </p:cNvPr>
          <p:cNvSpPr txBox="1"/>
          <p:nvPr/>
        </p:nvSpPr>
        <p:spPr>
          <a:xfrm>
            <a:off x="392289" y="5454858"/>
            <a:ext cx="26797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u="sng"/>
              <a:t>With augmentation</a:t>
            </a:r>
          </a:p>
        </p:txBody>
      </p:sp>
    </p:spTree>
    <p:extLst>
      <p:ext uri="{BB962C8B-B14F-4D97-AF65-F5344CB8AC3E}">
        <p14:creationId xmlns:p14="http://schemas.microsoft.com/office/powerpoint/2010/main" val="375366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Hasil Model VGG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 descr="A collage of women with different hair styles&#10;&#10;AI-generated content may be incorrect.">
            <a:extLst>
              <a:ext uri="{FF2B5EF4-FFF2-40B4-BE49-F238E27FC236}">
                <a16:creationId xmlns:a16="http://schemas.microsoft.com/office/drawing/2014/main" id="{FD1D33A1-355D-0E35-0612-A926E90B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53" y="138953"/>
            <a:ext cx="6893299" cy="3576917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2EAED0-119B-D50A-3320-F5A15122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1" y="4488238"/>
            <a:ext cx="7589183" cy="224061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6/1/2025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E4DB9-A7A5-D86A-D2FC-9E593F93D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" y="3907770"/>
            <a:ext cx="6914031" cy="4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E7139E-B40C-4943-9610-F20CE66C72C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85538A-412A-48D6-AE25-5C3BDF97182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light_modernist</vt:lpstr>
      <vt:lpstr>Computer VISION   ULTRAVISION</vt:lpstr>
      <vt:lpstr>Project 1</vt:lpstr>
      <vt:lpstr>Project BACKGROUnd</vt:lpstr>
      <vt:lpstr>PowerPoint Presentation</vt:lpstr>
      <vt:lpstr>Model Comparison</vt:lpstr>
      <vt:lpstr>PowerPoint Presentation</vt:lpstr>
      <vt:lpstr>PowerPoint Presentation</vt:lpstr>
      <vt:lpstr>Googlenet</vt:lpstr>
      <vt:lpstr>Hasil Model VGG</vt:lpstr>
      <vt:lpstr>Hasil Model RESNET</vt:lpstr>
      <vt:lpstr>Hasil Model GOOGLENET</vt:lpstr>
      <vt:lpstr>Conclusion </vt:lpstr>
      <vt:lpstr>IMPROVEMENT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82</cp:revision>
  <dcterms:created xsi:type="dcterms:W3CDTF">2025-05-30T04:28:16Z</dcterms:created>
  <dcterms:modified xsi:type="dcterms:W3CDTF">2025-06-02T02:52:48Z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